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8" r:id="rId2"/>
    <p:sldId id="259" r:id="rId3"/>
    <p:sldId id="260" r:id="rId4"/>
    <p:sldId id="261" r:id="rId5"/>
    <p:sldId id="265" r:id="rId6"/>
    <p:sldId id="266" r:id="rId7"/>
    <p:sldId id="262" r:id="rId8"/>
    <p:sldId id="263" r:id="rId9"/>
    <p:sldId id="264" r:id="rId10"/>
    <p:sldId id="267" r:id="rId11"/>
    <p:sldId id="271" r:id="rId12"/>
    <p:sldId id="270"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771" autoAdjust="0"/>
    <p:restoredTop sz="85737" autoAdjust="0"/>
  </p:normalViewPr>
  <p:slideViewPr>
    <p:cSldViewPr snapToGrid="0">
      <p:cViewPr varScale="1">
        <p:scale>
          <a:sx n="194" d="100"/>
          <a:sy n="194" d="100"/>
        </p:scale>
        <p:origin x="484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1/14/21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426217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1</a:t>
            </a:fld>
            <a:endParaRPr lang="en-US"/>
          </a:p>
        </p:txBody>
      </p:sp>
    </p:spTree>
    <p:extLst>
      <p:ext uri="{BB962C8B-B14F-4D97-AF65-F5344CB8AC3E}">
        <p14:creationId xmlns:p14="http://schemas.microsoft.com/office/powerpoint/2010/main" val="20986739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12</a:t>
            </a:fld>
            <a:endParaRPr lang="en-US"/>
          </a:p>
        </p:txBody>
      </p:sp>
    </p:spTree>
    <p:extLst>
      <p:ext uri="{BB962C8B-B14F-4D97-AF65-F5344CB8AC3E}">
        <p14:creationId xmlns:p14="http://schemas.microsoft.com/office/powerpoint/2010/main" val="481205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13</a:t>
            </a:fld>
            <a:endParaRPr lang="en-US"/>
          </a:p>
        </p:txBody>
      </p:sp>
    </p:spTree>
    <p:extLst>
      <p:ext uri="{BB962C8B-B14F-4D97-AF65-F5344CB8AC3E}">
        <p14:creationId xmlns:p14="http://schemas.microsoft.com/office/powerpoint/2010/main" val="1379330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talking about:</a:t>
            </a:r>
          </a:p>
          <a:p>
            <a:pPr marL="171450" indent="-171450">
              <a:buFont typeface="Arial" panose="020B0604020202020204" pitchFamily="34" charset="0"/>
              <a:buChar char="•"/>
            </a:pPr>
            <a:r>
              <a:rPr lang="en-US" dirty="0"/>
              <a:t>Anderson Committee</a:t>
            </a:r>
          </a:p>
          <a:p>
            <a:pPr marL="171450" indent="-171450">
              <a:buFont typeface="Arial" panose="020B0604020202020204" pitchFamily="34" charset="0"/>
              <a:buChar char="•"/>
            </a:pPr>
            <a:r>
              <a:rPr lang="en-US" dirty="0"/>
              <a:t>Worboys Committee</a:t>
            </a:r>
          </a:p>
          <a:p>
            <a:pPr marL="171450" indent="-171450">
              <a:buFont typeface="Arial" panose="020B0604020202020204" pitchFamily="34" charset="0"/>
              <a:buChar char="•"/>
            </a:pPr>
            <a:r>
              <a:rPr lang="en-US" dirty="0"/>
              <a:t>Guildford Rules</a:t>
            </a:r>
          </a:p>
        </p:txBody>
      </p:sp>
      <p:sp>
        <p:nvSpPr>
          <p:cNvPr id="4" name="Slide Number Placeholder 3"/>
          <p:cNvSpPr>
            <a:spLocks noGrp="1"/>
          </p:cNvSpPr>
          <p:nvPr>
            <p:ph type="sldNum" sz="quarter" idx="10"/>
          </p:nvPr>
        </p:nvSpPr>
        <p:spPr/>
        <p:txBody>
          <a:bodyPr/>
          <a:lstStyle/>
          <a:p>
            <a:fld id="{E0746DE6-3336-457D-A091-FA20AC1C536E}" type="slidenum">
              <a:rPr lang="en-US" smtClean="0"/>
              <a:t>3</a:t>
            </a:fld>
            <a:endParaRPr lang="en-US"/>
          </a:p>
        </p:txBody>
      </p:sp>
    </p:spTree>
    <p:extLst>
      <p:ext uri="{BB962C8B-B14F-4D97-AF65-F5344CB8AC3E}">
        <p14:creationId xmlns:p14="http://schemas.microsoft.com/office/powerpoint/2010/main" val="5457055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talking about:</a:t>
            </a:r>
          </a:p>
          <a:p>
            <a:pPr marL="171450" indent="-171450">
              <a:buFont typeface="Arial" panose="020B0604020202020204" pitchFamily="34" charset="0"/>
              <a:buChar char="•"/>
            </a:pPr>
            <a:r>
              <a:rPr lang="en-US" dirty="0"/>
              <a:t>Shape</a:t>
            </a:r>
          </a:p>
          <a:p>
            <a:pPr marL="171450" indent="-171450">
              <a:buFont typeface="Arial" panose="020B0604020202020204" pitchFamily="34" charset="0"/>
              <a:buChar char="•"/>
            </a:pPr>
            <a:r>
              <a:rPr lang="en-US" dirty="0"/>
              <a:t>Units of measurement</a:t>
            </a:r>
          </a:p>
          <a:p>
            <a:pPr marL="171450" indent="-171450">
              <a:buFont typeface="Arial" panose="020B0604020202020204" pitchFamily="34" charset="0"/>
              <a:buChar char="•"/>
            </a:pPr>
            <a:r>
              <a:rPr lang="en-US" dirty="0"/>
              <a:t>Colours</a:t>
            </a:r>
          </a:p>
          <a:p>
            <a:pPr marL="171450" indent="-171450">
              <a:buFont typeface="Arial" panose="020B0604020202020204" pitchFamily="34" charset="0"/>
              <a:buChar char="•"/>
            </a:pPr>
            <a:r>
              <a:rPr lang="en-US" dirty="0"/>
              <a:t>Typefaces</a:t>
            </a:r>
          </a:p>
          <a:p>
            <a:pPr marL="171450" indent="-171450">
              <a:buFont typeface="Arial" panose="020B0604020202020204" pitchFamily="34" charset="0"/>
              <a:buChar char="•"/>
            </a:pPr>
            <a:r>
              <a:rPr lang="en-US" dirty="0"/>
              <a:t>Language</a:t>
            </a:r>
          </a:p>
          <a:p>
            <a:pPr marL="171450" indent="-171450">
              <a:buFont typeface="Arial" panose="020B0604020202020204" pitchFamily="34" charset="0"/>
              <a:buChar char="•"/>
            </a:pPr>
            <a:r>
              <a:rPr lang="en-US" dirty="0"/>
              <a:t>Retroreflection</a:t>
            </a:r>
          </a:p>
        </p:txBody>
      </p:sp>
      <p:sp>
        <p:nvSpPr>
          <p:cNvPr id="4" name="Slide Number Placeholder 3"/>
          <p:cNvSpPr>
            <a:spLocks noGrp="1"/>
          </p:cNvSpPr>
          <p:nvPr>
            <p:ph type="sldNum" sz="quarter" idx="10"/>
          </p:nvPr>
        </p:nvSpPr>
        <p:spPr/>
        <p:txBody>
          <a:bodyPr/>
          <a:lstStyle/>
          <a:p>
            <a:fld id="{E0746DE6-3336-457D-A091-FA20AC1C536E}" type="slidenum">
              <a:rPr lang="en-US" smtClean="0"/>
              <a:t>4</a:t>
            </a:fld>
            <a:endParaRPr lang="en-US"/>
          </a:p>
        </p:txBody>
      </p:sp>
    </p:spTree>
    <p:extLst>
      <p:ext uri="{BB962C8B-B14F-4D97-AF65-F5344CB8AC3E}">
        <p14:creationId xmlns:p14="http://schemas.microsoft.com/office/powerpoint/2010/main" val="1922661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talking about:</a:t>
            </a:r>
          </a:p>
          <a:p>
            <a:pPr marL="171450" indent="-171450">
              <a:buFont typeface="Arial" panose="020B0604020202020204" pitchFamily="34" charset="0"/>
              <a:buChar char="•"/>
            </a:pPr>
            <a:r>
              <a:rPr lang="en-US" dirty="0"/>
              <a:t>Shape</a:t>
            </a:r>
          </a:p>
          <a:p>
            <a:pPr marL="171450" indent="-171450">
              <a:buFont typeface="Arial" panose="020B0604020202020204" pitchFamily="34" charset="0"/>
              <a:buChar char="•"/>
            </a:pPr>
            <a:r>
              <a:rPr lang="en-US" dirty="0"/>
              <a:t>Units of measurement</a:t>
            </a:r>
          </a:p>
          <a:p>
            <a:pPr marL="171450" indent="-171450">
              <a:buFont typeface="Arial" panose="020B0604020202020204" pitchFamily="34" charset="0"/>
              <a:buChar char="•"/>
            </a:pPr>
            <a:r>
              <a:rPr lang="en-US" dirty="0"/>
              <a:t>Colours</a:t>
            </a:r>
          </a:p>
          <a:p>
            <a:pPr marL="171450" indent="-171450">
              <a:buFont typeface="Arial" panose="020B0604020202020204" pitchFamily="34" charset="0"/>
              <a:buChar char="•"/>
            </a:pPr>
            <a:r>
              <a:rPr lang="en-US" dirty="0"/>
              <a:t>Typefaces</a:t>
            </a:r>
          </a:p>
          <a:p>
            <a:pPr marL="171450" indent="-171450">
              <a:buFont typeface="Arial" panose="020B0604020202020204" pitchFamily="34" charset="0"/>
              <a:buChar char="•"/>
            </a:pPr>
            <a:r>
              <a:rPr lang="en-US" dirty="0"/>
              <a:t>Language</a:t>
            </a:r>
          </a:p>
          <a:p>
            <a:pPr marL="171450" indent="-171450">
              <a:buFont typeface="Arial" panose="020B0604020202020204" pitchFamily="34" charset="0"/>
              <a:buChar char="•"/>
            </a:pPr>
            <a:r>
              <a:rPr lang="en-US" dirty="0"/>
              <a:t>Retroreflection</a:t>
            </a:r>
          </a:p>
        </p:txBody>
      </p:sp>
      <p:sp>
        <p:nvSpPr>
          <p:cNvPr id="4" name="Slide Number Placeholder 3"/>
          <p:cNvSpPr>
            <a:spLocks noGrp="1"/>
          </p:cNvSpPr>
          <p:nvPr>
            <p:ph type="sldNum" sz="quarter" idx="10"/>
          </p:nvPr>
        </p:nvSpPr>
        <p:spPr/>
        <p:txBody>
          <a:bodyPr/>
          <a:lstStyle/>
          <a:p>
            <a:fld id="{E0746DE6-3336-457D-A091-FA20AC1C536E}" type="slidenum">
              <a:rPr lang="en-US" smtClean="0"/>
              <a:t>5</a:t>
            </a:fld>
            <a:endParaRPr lang="en-US"/>
          </a:p>
        </p:txBody>
      </p:sp>
    </p:spTree>
    <p:extLst>
      <p:ext uri="{BB962C8B-B14F-4D97-AF65-F5344CB8AC3E}">
        <p14:creationId xmlns:p14="http://schemas.microsoft.com/office/powerpoint/2010/main" val="3991991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talking about:</a:t>
            </a:r>
          </a:p>
          <a:p>
            <a:pPr marL="171450" indent="-171450">
              <a:buFont typeface="Arial" panose="020B0604020202020204" pitchFamily="34" charset="0"/>
              <a:buChar char="•"/>
            </a:pPr>
            <a:r>
              <a:rPr lang="en-US" dirty="0"/>
              <a:t>Shape</a:t>
            </a:r>
          </a:p>
          <a:p>
            <a:pPr marL="171450" indent="-171450">
              <a:buFont typeface="Arial" panose="020B0604020202020204" pitchFamily="34" charset="0"/>
              <a:buChar char="•"/>
            </a:pPr>
            <a:r>
              <a:rPr lang="en-US" dirty="0"/>
              <a:t>Units of measurement</a:t>
            </a:r>
          </a:p>
          <a:p>
            <a:pPr marL="171450" indent="-171450">
              <a:buFont typeface="Arial" panose="020B0604020202020204" pitchFamily="34" charset="0"/>
              <a:buChar char="•"/>
            </a:pPr>
            <a:r>
              <a:rPr lang="en-US" dirty="0"/>
              <a:t>Colours</a:t>
            </a:r>
          </a:p>
          <a:p>
            <a:pPr marL="171450" indent="-171450">
              <a:buFont typeface="Arial" panose="020B0604020202020204" pitchFamily="34" charset="0"/>
              <a:buChar char="•"/>
            </a:pPr>
            <a:r>
              <a:rPr lang="en-US" dirty="0"/>
              <a:t>Typefaces</a:t>
            </a:r>
          </a:p>
          <a:p>
            <a:pPr marL="171450" indent="-171450">
              <a:buFont typeface="Arial" panose="020B0604020202020204" pitchFamily="34" charset="0"/>
              <a:buChar char="•"/>
            </a:pPr>
            <a:r>
              <a:rPr lang="en-US" dirty="0"/>
              <a:t>Language</a:t>
            </a:r>
          </a:p>
          <a:p>
            <a:pPr marL="171450" indent="-171450">
              <a:buFont typeface="Arial" panose="020B0604020202020204" pitchFamily="34" charset="0"/>
              <a:buChar char="•"/>
            </a:pPr>
            <a:r>
              <a:rPr lang="en-US" dirty="0"/>
              <a:t>Retroreflection</a:t>
            </a:r>
          </a:p>
        </p:txBody>
      </p:sp>
      <p:sp>
        <p:nvSpPr>
          <p:cNvPr id="4" name="Slide Number Placeholder 3"/>
          <p:cNvSpPr>
            <a:spLocks noGrp="1"/>
          </p:cNvSpPr>
          <p:nvPr>
            <p:ph type="sldNum" sz="quarter" idx="10"/>
          </p:nvPr>
        </p:nvSpPr>
        <p:spPr/>
        <p:txBody>
          <a:bodyPr/>
          <a:lstStyle/>
          <a:p>
            <a:fld id="{E0746DE6-3336-457D-A091-FA20AC1C536E}" type="slidenum">
              <a:rPr lang="en-US" smtClean="0"/>
              <a:t>6</a:t>
            </a:fld>
            <a:endParaRPr lang="en-US"/>
          </a:p>
        </p:txBody>
      </p:sp>
    </p:spTree>
    <p:extLst>
      <p:ext uri="{BB962C8B-B14F-4D97-AF65-F5344CB8AC3E}">
        <p14:creationId xmlns:p14="http://schemas.microsoft.com/office/powerpoint/2010/main" val="22436968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talking about:</a:t>
            </a:r>
          </a:p>
          <a:p>
            <a:pPr marL="171450" indent="-171450">
              <a:buFont typeface="Arial" panose="020B0604020202020204" pitchFamily="34" charset="0"/>
              <a:buChar char="•"/>
            </a:pPr>
            <a:r>
              <a:rPr lang="en-US" dirty="0"/>
              <a:t>Warning signs</a:t>
            </a:r>
          </a:p>
          <a:p>
            <a:pPr marL="171450" indent="-171450">
              <a:buFont typeface="Arial" panose="020B0604020202020204" pitchFamily="34" charset="0"/>
              <a:buChar char="•"/>
            </a:pPr>
            <a:r>
              <a:rPr lang="en-US" dirty="0"/>
              <a:t>Regulatory signs</a:t>
            </a:r>
          </a:p>
          <a:p>
            <a:pPr marL="171450" indent="-171450">
              <a:buFont typeface="Arial" panose="020B0604020202020204" pitchFamily="34" charset="0"/>
              <a:buChar char="•"/>
            </a:pPr>
            <a:r>
              <a:rPr lang="en-US" dirty="0"/>
              <a:t>Speed Limit Signs</a:t>
            </a:r>
          </a:p>
          <a:p>
            <a:pPr marL="171450" indent="-171450">
              <a:buFont typeface="Arial" panose="020B0604020202020204" pitchFamily="34" charset="0"/>
              <a:buChar char="•"/>
            </a:pPr>
            <a:r>
              <a:rPr lang="en-US" dirty="0"/>
              <a:t>Low Bridge Signs</a:t>
            </a:r>
          </a:p>
          <a:p>
            <a:pPr marL="171450" indent="-171450">
              <a:buFont typeface="Arial" panose="020B0604020202020204" pitchFamily="34" charset="0"/>
              <a:buChar char="•"/>
            </a:pPr>
            <a:r>
              <a:rPr lang="en-US" dirty="0"/>
              <a:t>Level crossing Signs</a:t>
            </a:r>
          </a:p>
          <a:p>
            <a:pPr marL="171450" indent="-171450">
              <a:buFont typeface="Arial" panose="020B0604020202020204" pitchFamily="34" charset="0"/>
              <a:buChar char="•"/>
            </a:pPr>
            <a:r>
              <a:rPr lang="en-US" dirty="0"/>
              <a:t>Bus and cycle signs</a:t>
            </a:r>
          </a:p>
          <a:p>
            <a:pPr marL="171450" indent="-171450">
              <a:buFont typeface="Arial" panose="020B0604020202020204" pitchFamily="34" charset="0"/>
              <a:buChar char="•"/>
            </a:pPr>
            <a:r>
              <a:rPr lang="en-US" dirty="0"/>
              <a:t>Pedestrian zone signs</a:t>
            </a:r>
          </a:p>
          <a:p>
            <a:pPr marL="171450" indent="-171450">
              <a:buFont typeface="Arial" panose="020B0604020202020204" pitchFamily="34" charset="0"/>
              <a:buChar char="•"/>
            </a:pPr>
            <a:r>
              <a:rPr lang="en-US" dirty="0"/>
              <a:t>Loading bays and Parking signs</a:t>
            </a:r>
          </a:p>
          <a:p>
            <a:pPr marL="171450" indent="-171450">
              <a:buFont typeface="Arial" panose="020B0604020202020204" pitchFamily="34" charset="0"/>
              <a:buChar char="•"/>
            </a:pPr>
            <a:r>
              <a:rPr lang="en-US" dirty="0"/>
              <a:t>Motorway signs</a:t>
            </a:r>
          </a:p>
          <a:p>
            <a:pPr marL="171450" indent="-171450">
              <a:buFont typeface="Arial" panose="020B0604020202020204" pitchFamily="34" charset="0"/>
              <a:buChar char="•"/>
            </a:pPr>
            <a:r>
              <a:rPr lang="en-US" dirty="0"/>
              <a:t>Directional road signs</a:t>
            </a:r>
          </a:p>
        </p:txBody>
      </p:sp>
      <p:sp>
        <p:nvSpPr>
          <p:cNvPr id="4" name="Slide Number Placeholder 3"/>
          <p:cNvSpPr>
            <a:spLocks noGrp="1"/>
          </p:cNvSpPr>
          <p:nvPr>
            <p:ph type="sldNum" sz="quarter" idx="10"/>
          </p:nvPr>
        </p:nvSpPr>
        <p:spPr/>
        <p:txBody>
          <a:bodyPr/>
          <a:lstStyle/>
          <a:p>
            <a:fld id="{E0746DE6-3336-457D-A091-FA20AC1C536E}" type="slidenum">
              <a:rPr lang="en-US" smtClean="0"/>
              <a:t>7</a:t>
            </a:fld>
            <a:endParaRPr lang="en-US"/>
          </a:p>
        </p:txBody>
      </p:sp>
    </p:spTree>
    <p:extLst>
      <p:ext uri="{BB962C8B-B14F-4D97-AF65-F5344CB8AC3E}">
        <p14:creationId xmlns:p14="http://schemas.microsoft.com/office/powerpoint/2010/main" val="15035051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talking about:</a:t>
            </a:r>
          </a:p>
          <a:p>
            <a:pPr marL="171450" indent="-171450">
              <a:buFont typeface="Arial" panose="020B0604020202020204" pitchFamily="34" charset="0"/>
              <a:buChar char="•"/>
            </a:pPr>
            <a:r>
              <a:rPr lang="en-US" dirty="0"/>
              <a:t>Northern Ireland</a:t>
            </a:r>
          </a:p>
          <a:p>
            <a:pPr marL="171450" indent="-171450">
              <a:buFont typeface="Arial" panose="020B0604020202020204" pitchFamily="34" charset="0"/>
              <a:buChar char="•"/>
            </a:pPr>
            <a:r>
              <a:rPr lang="en-US" dirty="0"/>
              <a:t>Crown Dependencies</a:t>
            </a:r>
          </a:p>
          <a:p>
            <a:pPr marL="171450" indent="-171450">
              <a:buFont typeface="Arial" panose="020B0604020202020204" pitchFamily="34" charset="0"/>
              <a:buChar char="•"/>
            </a:pPr>
            <a:r>
              <a:rPr lang="en-US" dirty="0"/>
              <a:t>Overseas territories</a:t>
            </a:r>
          </a:p>
        </p:txBody>
      </p:sp>
      <p:sp>
        <p:nvSpPr>
          <p:cNvPr id="4" name="Slide Number Placeholder 3"/>
          <p:cNvSpPr>
            <a:spLocks noGrp="1"/>
          </p:cNvSpPr>
          <p:nvPr>
            <p:ph type="sldNum" sz="quarter" idx="10"/>
          </p:nvPr>
        </p:nvSpPr>
        <p:spPr/>
        <p:txBody>
          <a:bodyPr/>
          <a:lstStyle/>
          <a:p>
            <a:fld id="{E0746DE6-3336-457D-A091-FA20AC1C536E}" type="slidenum">
              <a:rPr lang="en-US" smtClean="0"/>
              <a:t>8</a:t>
            </a:fld>
            <a:endParaRPr lang="en-US"/>
          </a:p>
        </p:txBody>
      </p:sp>
    </p:spTree>
    <p:extLst>
      <p:ext uri="{BB962C8B-B14F-4D97-AF65-F5344CB8AC3E}">
        <p14:creationId xmlns:p14="http://schemas.microsoft.com/office/powerpoint/2010/main" val="7329772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10</a:t>
            </a:fld>
            <a:endParaRPr lang="en-US"/>
          </a:p>
        </p:txBody>
      </p:sp>
    </p:spTree>
    <p:extLst>
      <p:ext uri="{BB962C8B-B14F-4D97-AF65-F5344CB8AC3E}">
        <p14:creationId xmlns:p14="http://schemas.microsoft.com/office/powerpoint/2010/main" val="11066351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11</a:t>
            </a:fld>
            <a:endParaRPr lang="en-US"/>
          </a:p>
        </p:txBody>
      </p:sp>
    </p:spTree>
    <p:extLst>
      <p:ext uri="{BB962C8B-B14F-4D97-AF65-F5344CB8AC3E}">
        <p14:creationId xmlns:p14="http://schemas.microsoft.com/office/powerpoint/2010/main" val="965133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3C633830-2244-49AE-BC4A-47F415C177C6}" type="datetimeFigureOut">
              <a:rPr lang="en-US" dirty="0"/>
              <a:pPr/>
              <a:t>1/14/21</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2AC27A5A-7290-4DE1-BA94-4BE8A8E57DCF}" type="slidenum">
              <a:rPr lang="en-US" dirty="0"/>
              <a:pPr/>
              <a:t>‹#›</a:t>
            </a:fld>
            <a:endParaRPr lang="en-US"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298342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33830-2244-49AE-BC4A-47F415C177C6}" type="datetimeFigureOut">
              <a:rPr lang="en-US" dirty="0"/>
              <a:t>1/14/21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945953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536187" y="5927131"/>
            <a:ext cx="3814856" cy="365125"/>
          </a:xfrm>
        </p:spPr>
        <p:txBody>
          <a:bodyPr/>
          <a:lstStyle/>
          <a:p>
            <a:fld id="{3C633830-2244-49AE-BC4A-47F415C177C6}" type="datetimeFigureOut">
              <a:rPr lang="en-US" dirty="0"/>
              <a:t>1/14/21</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2AC27A5A-7290-4DE1-BA94-4BE8A8E57DCF}" type="slidenum">
              <a:rPr lang="en-US" dirty="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2498124"/>
      </p:ext>
    </p:extLst>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33830-2244-49AE-BC4A-47F415C177C6}" type="datetimeFigureOut">
              <a:rPr lang="en-US" dirty="0"/>
              <a:t>1/14/21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1929881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3C633830-2244-49AE-BC4A-47F415C177C6}" type="datetimeFigureOut">
              <a:rPr lang="en-US" dirty="0"/>
              <a:pPr/>
              <a:t>1/14/21</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3285802"/>
      </p:ext>
    </p:extLst>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81600" y="540628"/>
            <a:ext cx="6248400" cy="24889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81600" y="3712467"/>
            <a:ext cx="6248400" cy="24822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633830-2244-49AE-BC4A-47F415C177C6}" type="datetimeFigureOut">
              <a:rPr lang="en-US" dirty="0"/>
              <a:t>1/14/21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585889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633830-2244-49AE-BC4A-47F415C177C6}" type="datetimeFigureOut">
              <a:rPr lang="en-US" dirty="0"/>
              <a:t>1/14/21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1136649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633830-2244-49AE-BC4A-47F415C177C6}" type="datetimeFigureOut">
              <a:rPr lang="en-US" dirty="0"/>
              <a:t>1/14/21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1217491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633830-2244-49AE-BC4A-47F415C177C6}" type="datetimeFigureOut">
              <a:rPr lang="en-US" dirty="0"/>
              <a:t>1/14/21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544882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a:t>Click to edit Master title style</a:t>
            </a:r>
            <a:endParaRPr lang="en-US" dirty="0"/>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633830-2244-49AE-BC4A-47F415C177C6}" type="datetimeFigureOut">
              <a:rPr lang="en-US" dirty="0"/>
              <a:t>1/14/21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624239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633830-2244-49AE-BC4A-47F415C177C6}" type="datetimeFigureOut">
              <a:rPr lang="en-US" dirty="0"/>
              <a:t>1/14/21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208485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3C633830-2244-49AE-BC4A-47F415C177C6}" type="datetimeFigureOut">
              <a:rPr lang="en-US" dirty="0"/>
              <a:pPr/>
              <a:t>1/14/21</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856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yann.lecun.com/exdb/publis/pdf/sermanet-ijcnn-11.pdf"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075006" y="1143293"/>
            <a:ext cx="5422969" cy="4268965"/>
          </a:xfrm>
        </p:spPr>
        <p:txBody>
          <a:bodyPr anchor="ctr">
            <a:normAutofit/>
          </a:bodyPr>
          <a:lstStyle/>
          <a:p>
            <a:r>
              <a:rPr lang="en-US" sz="4400" dirty="0"/>
              <a:t>Road signs in the United States Classification</a:t>
            </a:r>
          </a:p>
        </p:txBody>
      </p:sp>
      <p:sp>
        <p:nvSpPr>
          <p:cNvPr id="13" name="Freeform: Shape 12">
            <a:extLst>
              <a:ext uri="{FF2B5EF4-FFF2-40B4-BE49-F238E27FC236}">
                <a16:creationId xmlns:a16="http://schemas.microsoft.com/office/drawing/2014/main" id="{5D44B584-65A7-4029-A075-505AA5EAE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443666" cy="6858000"/>
          </a:xfrm>
          <a:custGeom>
            <a:avLst/>
            <a:gdLst>
              <a:gd name="connsiteX0" fmla="*/ 0 w 5443666"/>
              <a:gd name="connsiteY0" fmla="*/ 0 h 6845983"/>
              <a:gd name="connsiteX1" fmla="*/ 3595564 w 5443666"/>
              <a:gd name="connsiteY1" fmla="*/ 0 h 6845983"/>
              <a:gd name="connsiteX2" fmla="*/ 3746607 w 5443666"/>
              <a:gd name="connsiteY2" fmla="*/ 118697 h 6845983"/>
              <a:gd name="connsiteX3" fmla="*/ 5443666 w 5443666"/>
              <a:gd name="connsiteY3" fmla="*/ 3717234 h 6845983"/>
              <a:gd name="connsiteX4" fmla="*/ 4378763 w 5443666"/>
              <a:gd name="connsiteY4" fmla="*/ 6683615 h 6845983"/>
              <a:gd name="connsiteX5" fmla="*/ 4238117 w 5443666"/>
              <a:gd name="connsiteY5" fmla="*/ 6845983 h 6845983"/>
              <a:gd name="connsiteX6" fmla="*/ 0 w 5443666"/>
              <a:gd name="connsiteY6" fmla="*/ 6845983 h 684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3666" h="6845983">
                <a:moveTo>
                  <a:pt x="0" y="0"/>
                </a:moveTo>
                <a:lnTo>
                  <a:pt x="3595564" y="0"/>
                </a:lnTo>
                <a:lnTo>
                  <a:pt x="3746607" y="118697"/>
                </a:lnTo>
                <a:cubicBezTo>
                  <a:pt x="4783044" y="974041"/>
                  <a:pt x="5443666" y="2268489"/>
                  <a:pt x="5443666" y="3717234"/>
                </a:cubicBezTo>
                <a:cubicBezTo>
                  <a:pt x="5443666" y="4844036"/>
                  <a:pt x="5044030" y="5877498"/>
                  <a:pt x="4378763" y="6683615"/>
                </a:cubicBezTo>
                <a:lnTo>
                  <a:pt x="4238117" y="6845983"/>
                </a:lnTo>
                <a:lnTo>
                  <a:pt x="0" y="6845983"/>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6E95BAF-7B85-4D33-BD5C-94336D35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215066" cy="6858000"/>
          </a:xfrm>
          <a:custGeom>
            <a:avLst/>
            <a:gdLst>
              <a:gd name="connsiteX0" fmla="*/ 0 w 5215066"/>
              <a:gd name="connsiteY0" fmla="*/ 0 h 6858000"/>
              <a:gd name="connsiteX1" fmla="*/ 3197713 w 5215066"/>
              <a:gd name="connsiteY1" fmla="*/ 0 h 6858000"/>
              <a:gd name="connsiteX2" fmla="*/ 3259787 w 5215066"/>
              <a:gd name="connsiteY2" fmla="*/ 39865 h 6858000"/>
              <a:gd name="connsiteX3" fmla="*/ 5215066 w 5215066"/>
              <a:gd name="connsiteY3" fmla="*/ 3723759 h 6858000"/>
              <a:gd name="connsiteX4" fmla="*/ 4202364 w 5215066"/>
              <a:gd name="connsiteY4" fmla="*/ 6549681 h 6858000"/>
              <a:gd name="connsiteX5" fmla="*/ 3922635 w 5215066"/>
              <a:gd name="connsiteY5" fmla="*/ 6858000 h 6858000"/>
              <a:gd name="connsiteX6" fmla="*/ 0 w 521506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0" y="0"/>
                </a:moveTo>
                <a:lnTo>
                  <a:pt x="3197713" y="0"/>
                </a:lnTo>
                <a:lnTo>
                  <a:pt x="3259787" y="39865"/>
                </a:lnTo>
                <a:cubicBezTo>
                  <a:pt x="4439462" y="838237"/>
                  <a:pt x="5215066" y="2190263"/>
                  <a:pt x="5215066" y="3723759"/>
                </a:cubicBezTo>
                <a:cubicBezTo>
                  <a:pt x="5215066" y="4797206"/>
                  <a:pt x="4835020" y="5781733"/>
                  <a:pt x="4202364" y="6549681"/>
                </a:cubicBezTo>
                <a:lnTo>
                  <a:pt x="3922635" y="6858000"/>
                </a:lnTo>
                <a:lnTo>
                  <a:pt x="0" y="685800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p:cNvPicPr>
            <a:picLocks noChangeAspect="1"/>
          </p:cNvPicPr>
          <p:nvPr/>
        </p:nvPicPr>
        <p:blipFill>
          <a:blip r:embed="rId3"/>
          <a:srcRect/>
          <a:stretch/>
        </p:blipFill>
        <p:spPr>
          <a:xfrm>
            <a:off x="1" y="750277"/>
            <a:ext cx="4048468" cy="5140825"/>
          </a:xfrm>
          <a:prstGeom prst="rect">
            <a:avLst/>
          </a:prstGeom>
        </p:spPr>
      </p:pic>
      <p:sp>
        <p:nvSpPr>
          <p:cNvPr id="17" name="Freeform 6">
            <a:extLst>
              <a:ext uri="{FF2B5EF4-FFF2-40B4-BE49-F238E27FC236}">
                <a16:creationId xmlns:a16="http://schemas.microsoft.com/office/drawing/2014/main" id="{D3686B33-4E07-4542-8F02-1876C8359B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652253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title"/>
          </p:nvPr>
        </p:nvSpPr>
        <p:spPr>
          <a:xfrm>
            <a:off x="643466" y="410817"/>
            <a:ext cx="3933390" cy="3791710"/>
          </a:xfrm>
        </p:spPr>
        <p:txBody>
          <a:bodyPr anchor="ctr">
            <a:normAutofit/>
          </a:bodyPr>
          <a:lstStyle/>
          <a:p>
            <a:pPr algn="l"/>
            <a:r>
              <a:rPr lang="en-US" sz="4800" dirty="0">
                <a:solidFill>
                  <a:schemeClr val="tx1"/>
                </a:solidFill>
              </a:rPr>
              <a:t>Test model with real world images</a:t>
            </a:r>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3" name="Content Placeholder 2"/>
          <p:cNvSpPr>
            <a:spLocks noGrp="1"/>
          </p:cNvSpPr>
          <p:nvPr>
            <p:ph type="body" idx="1"/>
          </p:nvPr>
        </p:nvSpPr>
        <p:spPr>
          <a:xfrm>
            <a:off x="4955354" y="643466"/>
            <a:ext cx="6593180" cy="4937287"/>
          </a:xfrm>
        </p:spPr>
        <p:txBody>
          <a:bodyPr anchor="ctr">
            <a:normAutofit/>
          </a:bodyPr>
          <a:lstStyle/>
          <a:p>
            <a:endParaRPr dirty="0"/>
          </a:p>
        </p:txBody>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9C1DEF15-62EE-7E4D-BA51-7D4DE3B1DFDA}"/>
              </a:ext>
            </a:extLst>
          </p:cNvPr>
          <p:cNvPicPr>
            <a:picLocks noChangeAspect="1"/>
          </p:cNvPicPr>
          <p:nvPr/>
        </p:nvPicPr>
        <p:blipFill>
          <a:blip r:embed="rId3"/>
          <a:srcRect/>
          <a:stretch/>
        </p:blipFill>
        <p:spPr>
          <a:xfrm>
            <a:off x="4955354" y="517347"/>
            <a:ext cx="5456350" cy="5189523"/>
          </a:xfrm>
          <a:prstGeom prst="rect">
            <a:avLst/>
          </a:prstGeom>
        </p:spPr>
      </p:pic>
      <p:sp>
        <p:nvSpPr>
          <p:cNvPr id="4" name="TextBox 3">
            <a:extLst>
              <a:ext uri="{FF2B5EF4-FFF2-40B4-BE49-F238E27FC236}">
                <a16:creationId xmlns:a16="http://schemas.microsoft.com/office/drawing/2014/main" id="{D9E8AA72-AB30-284A-B02A-DB49520133B4}"/>
              </a:ext>
            </a:extLst>
          </p:cNvPr>
          <p:cNvSpPr txBox="1"/>
          <p:nvPr/>
        </p:nvSpPr>
        <p:spPr>
          <a:xfrm>
            <a:off x="755374" y="3975652"/>
            <a:ext cx="2478156" cy="1477328"/>
          </a:xfrm>
          <a:prstGeom prst="rect">
            <a:avLst/>
          </a:prstGeom>
          <a:noFill/>
        </p:spPr>
        <p:txBody>
          <a:bodyPr wrap="square" rtlCol="0">
            <a:spAutoFit/>
          </a:bodyPr>
          <a:lstStyle/>
          <a:p>
            <a:r>
              <a:rPr lang="en-US" dirty="0"/>
              <a:t>Pre-cropped images :</a:t>
            </a:r>
            <a:r>
              <a:rPr lang="en-US" dirty="0" err="1"/>
              <a:t>somes</a:t>
            </a:r>
            <a:r>
              <a:rPr lang="en-US" dirty="0"/>
              <a:t> are taken by personal phone , others are downloaded from google</a:t>
            </a:r>
          </a:p>
        </p:txBody>
      </p:sp>
      <p:sp>
        <p:nvSpPr>
          <p:cNvPr id="6" name="TextBox 5">
            <a:extLst>
              <a:ext uri="{FF2B5EF4-FFF2-40B4-BE49-F238E27FC236}">
                <a16:creationId xmlns:a16="http://schemas.microsoft.com/office/drawing/2014/main" id="{3C527BB5-C471-D647-AB46-7F029C6320F2}"/>
              </a:ext>
            </a:extLst>
          </p:cNvPr>
          <p:cNvSpPr txBox="1"/>
          <p:nvPr/>
        </p:nvSpPr>
        <p:spPr>
          <a:xfrm>
            <a:off x="6387548" y="106017"/>
            <a:ext cx="2146852" cy="369332"/>
          </a:xfrm>
          <a:prstGeom prst="rect">
            <a:avLst/>
          </a:prstGeom>
          <a:noFill/>
        </p:spPr>
        <p:txBody>
          <a:bodyPr wrap="square" rtlCol="0">
            <a:spAutoFit/>
          </a:bodyPr>
          <a:lstStyle/>
          <a:p>
            <a:r>
              <a:rPr lang="en-US" dirty="0"/>
              <a:t>Test accuracy: 55%</a:t>
            </a:r>
          </a:p>
        </p:txBody>
      </p:sp>
    </p:spTree>
    <p:extLst>
      <p:ext uri="{BB962C8B-B14F-4D97-AF65-F5344CB8AC3E}">
        <p14:creationId xmlns:p14="http://schemas.microsoft.com/office/powerpoint/2010/main" val="2777262695"/>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title"/>
          </p:nvPr>
        </p:nvSpPr>
        <p:spPr>
          <a:xfrm>
            <a:off x="643466" y="410817"/>
            <a:ext cx="3933390" cy="2088979"/>
          </a:xfrm>
        </p:spPr>
        <p:txBody>
          <a:bodyPr anchor="ctr">
            <a:normAutofit/>
          </a:bodyPr>
          <a:lstStyle/>
          <a:p>
            <a:pPr algn="l"/>
            <a:r>
              <a:rPr lang="en-US" sz="4800" dirty="0">
                <a:solidFill>
                  <a:schemeClr val="tx1"/>
                </a:solidFill>
              </a:rPr>
              <a:t>Transfer learning</a:t>
            </a:r>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3" name="Content Placeholder 2"/>
          <p:cNvSpPr>
            <a:spLocks noGrp="1"/>
          </p:cNvSpPr>
          <p:nvPr>
            <p:ph type="body" idx="1"/>
          </p:nvPr>
        </p:nvSpPr>
        <p:spPr>
          <a:xfrm>
            <a:off x="4955354" y="643466"/>
            <a:ext cx="6593180" cy="4937287"/>
          </a:xfrm>
        </p:spPr>
        <p:txBody>
          <a:bodyPr anchor="ctr">
            <a:normAutofit/>
          </a:bodyPr>
          <a:lstStyle/>
          <a:p>
            <a:endParaRPr dirty="0"/>
          </a:p>
        </p:txBody>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9C1DEF15-62EE-7E4D-BA51-7D4DE3B1DFDA}"/>
              </a:ext>
            </a:extLst>
          </p:cNvPr>
          <p:cNvPicPr>
            <a:picLocks noChangeAspect="1"/>
          </p:cNvPicPr>
          <p:nvPr/>
        </p:nvPicPr>
        <p:blipFill>
          <a:blip r:embed="rId3"/>
          <a:srcRect/>
          <a:stretch/>
        </p:blipFill>
        <p:spPr>
          <a:xfrm>
            <a:off x="4955354" y="1162980"/>
            <a:ext cx="5783691" cy="3898258"/>
          </a:xfrm>
          <a:prstGeom prst="rect">
            <a:avLst/>
          </a:prstGeom>
        </p:spPr>
      </p:pic>
      <p:sp>
        <p:nvSpPr>
          <p:cNvPr id="4" name="TextBox 3">
            <a:extLst>
              <a:ext uri="{FF2B5EF4-FFF2-40B4-BE49-F238E27FC236}">
                <a16:creationId xmlns:a16="http://schemas.microsoft.com/office/drawing/2014/main" id="{D9E8AA72-AB30-284A-B02A-DB49520133B4}"/>
              </a:ext>
            </a:extLst>
          </p:cNvPr>
          <p:cNvSpPr txBox="1"/>
          <p:nvPr/>
        </p:nvSpPr>
        <p:spPr>
          <a:xfrm>
            <a:off x="181351" y="2300228"/>
            <a:ext cx="4257380" cy="3139321"/>
          </a:xfrm>
          <a:prstGeom prst="rect">
            <a:avLst/>
          </a:prstGeom>
          <a:noFill/>
        </p:spPr>
        <p:txBody>
          <a:bodyPr wrap="square" rtlCol="0">
            <a:spAutoFit/>
          </a:bodyPr>
          <a:lstStyle/>
          <a:p>
            <a:r>
              <a:rPr lang="en-US" dirty="0"/>
              <a:t>-Import base </a:t>
            </a:r>
            <a:r>
              <a:rPr lang="en-US" dirty="0" err="1"/>
              <a:t>Xception</a:t>
            </a:r>
            <a:r>
              <a:rPr lang="en-US" dirty="0"/>
              <a:t> model from </a:t>
            </a:r>
            <a:r>
              <a:rPr lang="en-US" dirty="0" err="1"/>
              <a:t>Keras</a:t>
            </a:r>
            <a:r>
              <a:rPr lang="en-US" dirty="0"/>
              <a:t> without last layer</a:t>
            </a:r>
          </a:p>
          <a:p>
            <a:r>
              <a:rPr lang="en-US" dirty="0"/>
              <a:t>-Modify the last layer:</a:t>
            </a:r>
          </a:p>
          <a:p>
            <a:r>
              <a:rPr lang="en-US" dirty="0"/>
              <a:t>    +Adding GlobalAveragePooling2D</a:t>
            </a:r>
          </a:p>
          <a:p>
            <a:r>
              <a:rPr lang="en-US" dirty="0"/>
              <a:t>    +Modifying dense layer to 2048</a:t>
            </a:r>
          </a:p>
          <a:p>
            <a:r>
              <a:rPr lang="en-US" dirty="0"/>
              <a:t>    +change activation to '</a:t>
            </a:r>
            <a:r>
              <a:rPr lang="en-US" dirty="0" err="1"/>
              <a:t>relu</a:t>
            </a:r>
            <a:r>
              <a:rPr lang="en-US" dirty="0"/>
              <a:t>'</a:t>
            </a:r>
          </a:p>
          <a:p>
            <a:r>
              <a:rPr lang="en-US" dirty="0"/>
              <a:t>    +Adding dropout rate .5</a:t>
            </a:r>
          </a:p>
          <a:p>
            <a:r>
              <a:rPr lang="en-US" dirty="0"/>
              <a:t>    +change number of classes to 4</a:t>
            </a:r>
          </a:p>
          <a:p>
            <a:r>
              <a:rPr lang="en-US" dirty="0"/>
              <a:t>-Retrain dataset with different image size (299,299,3) and in </a:t>
            </a:r>
            <a:r>
              <a:rPr lang="en-US" dirty="0" err="1"/>
              <a:t>rgb</a:t>
            </a:r>
            <a:r>
              <a:rPr lang="en-US" dirty="0"/>
              <a:t> , with 5 epochs</a:t>
            </a:r>
          </a:p>
          <a:p>
            <a:r>
              <a:rPr lang="en-US" dirty="0"/>
              <a:t> </a:t>
            </a:r>
          </a:p>
        </p:txBody>
      </p:sp>
    </p:spTree>
    <p:extLst>
      <p:ext uri="{BB962C8B-B14F-4D97-AF65-F5344CB8AC3E}">
        <p14:creationId xmlns:p14="http://schemas.microsoft.com/office/powerpoint/2010/main" val="179818652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title"/>
          </p:nvPr>
        </p:nvSpPr>
        <p:spPr>
          <a:xfrm>
            <a:off x="643466" y="410817"/>
            <a:ext cx="3933390" cy="2088979"/>
          </a:xfrm>
        </p:spPr>
        <p:txBody>
          <a:bodyPr anchor="ctr">
            <a:normAutofit/>
          </a:bodyPr>
          <a:lstStyle/>
          <a:p>
            <a:pPr algn="l"/>
            <a:r>
              <a:rPr lang="en-US" sz="4800" dirty="0">
                <a:solidFill>
                  <a:schemeClr val="tx1"/>
                </a:solidFill>
              </a:rPr>
              <a:t>Transfer learning</a:t>
            </a:r>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3" name="Content Placeholder 2"/>
          <p:cNvSpPr>
            <a:spLocks noGrp="1"/>
          </p:cNvSpPr>
          <p:nvPr>
            <p:ph type="body" idx="1"/>
          </p:nvPr>
        </p:nvSpPr>
        <p:spPr>
          <a:xfrm>
            <a:off x="587285" y="2047707"/>
            <a:ext cx="6593180" cy="4937287"/>
          </a:xfrm>
        </p:spPr>
        <p:txBody>
          <a:bodyPr anchor="ctr">
            <a:normAutofit/>
          </a:bodyPr>
          <a:lstStyle/>
          <a:p>
            <a:r>
              <a:rPr lang="en-US" dirty="0" err="1"/>
              <a:t>Stop_sign</a:t>
            </a:r>
            <a:r>
              <a:rPr lang="en-US" dirty="0"/>
              <a:t> precision : 100% compare</a:t>
            </a:r>
          </a:p>
          <a:p>
            <a:pPr marL="0" indent="0">
              <a:buNone/>
            </a:pPr>
            <a:r>
              <a:rPr lang="en-US" dirty="0"/>
              <a:t>t</a:t>
            </a:r>
            <a:r>
              <a:rPr lang="en-US"/>
              <a:t>o </a:t>
            </a:r>
            <a:r>
              <a:rPr lang="en-US" dirty="0"/>
              <a:t>86% in previous model</a:t>
            </a:r>
          </a:p>
          <a:p>
            <a:endParaRPr dirty="0"/>
          </a:p>
        </p:txBody>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9C1DEF15-62EE-7E4D-BA51-7D4DE3B1DFDA}"/>
              </a:ext>
            </a:extLst>
          </p:cNvPr>
          <p:cNvPicPr>
            <a:picLocks noChangeAspect="1"/>
          </p:cNvPicPr>
          <p:nvPr/>
        </p:nvPicPr>
        <p:blipFill>
          <a:blip r:embed="rId3"/>
          <a:srcRect/>
          <a:stretch/>
        </p:blipFill>
        <p:spPr>
          <a:xfrm>
            <a:off x="5610103" y="581366"/>
            <a:ext cx="4948257" cy="6403628"/>
          </a:xfrm>
          <a:prstGeom prst="rect">
            <a:avLst/>
          </a:prstGeom>
        </p:spPr>
      </p:pic>
      <p:sp>
        <p:nvSpPr>
          <p:cNvPr id="6" name="TextBox 5">
            <a:extLst>
              <a:ext uri="{FF2B5EF4-FFF2-40B4-BE49-F238E27FC236}">
                <a16:creationId xmlns:a16="http://schemas.microsoft.com/office/drawing/2014/main" id="{3C527BB5-C471-D647-AB46-7F029C6320F2}"/>
              </a:ext>
            </a:extLst>
          </p:cNvPr>
          <p:cNvSpPr txBox="1"/>
          <p:nvPr/>
        </p:nvSpPr>
        <p:spPr>
          <a:xfrm>
            <a:off x="6387548" y="106017"/>
            <a:ext cx="2146852" cy="369332"/>
          </a:xfrm>
          <a:prstGeom prst="rect">
            <a:avLst/>
          </a:prstGeom>
          <a:noFill/>
        </p:spPr>
        <p:txBody>
          <a:bodyPr wrap="square" rtlCol="0">
            <a:spAutoFit/>
          </a:bodyPr>
          <a:lstStyle/>
          <a:p>
            <a:r>
              <a:rPr lang="en-US" dirty="0"/>
              <a:t>Test accuracy: 90%</a:t>
            </a:r>
          </a:p>
        </p:txBody>
      </p:sp>
    </p:spTree>
    <p:extLst>
      <p:ext uri="{BB962C8B-B14F-4D97-AF65-F5344CB8AC3E}">
        <p14:creationId xmlns:p14="http://schemas.microsoft.com/office/powerpoint/2010/main" val="1235042146"/>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title"/>
          </p:nvPr>
        </p:nvSpPr>
        <p:spPr>
          <a:xfrm>
            <a:off x="21535" y="341999"/>
            <a:ext cx="8460777" cy="3791710"/>
          </a:xfrm>
        </p:spPr>
        <p:txBody>
          <a:bodyPr anchor="ctr">
            <a:normAutofit/>
          </a:bodyPr>
          <a:lstStyle/>
          <a:p>
            <a:pPr algn="l"/>
            <a:r>
              <a:rPr lang="en-US" sz="4800" dirty="0">
                <a:solidFill>
                  <a:schemeClr val="tx1"/>
                </a:solidFill>
              </a:rPr>
              <a:t>Next steps:</a:t>
            </a:r>
            <a:br>
              <a:rPr lang="en-US" sz="4800" dirty="0">
                <a:solidFill>
                  <a:schemeClr val="tx1"/>
                </a:solidFill>
              </a:rPr>
            </a:br>
            <a:endParaRPr lang="en-US" sz="4800" dirty="0">
              <a:solidFill>
                <a:schemeClr val="tx1"/>
              </a:solidFill>
            </a:endParaRPr>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9E8AA72-AB30-284A-B02A-DB49520133B4}"/>
              </a:ext>
            </a:extLst>
          </p:cNvPr>
          <p:cNvSpPr txBox="1"/>
          <p:nvPr/>
        </p:nvSpPr>
        <p:spPr>
          <a:xfrm>
            <a:off x="21535" y="2511944"/>
            <a:ext cx="6361043" cy="923330"/>
          </a:xfrm>
          <a:prstGeom prst="rect">
            <a:avLst/>
          </a:prstGeom>
          <a:noFill/>
        </p:spPr>
        <p:txBody>
          <a:bodyPr wrap="square" rtlCol="0">
            <a:spAutoFit/>
          </a:bodyPr>
          <a:lstStyle/>
          <a:p>
            <a:r>
              <a:rPr lang="en-US" dirty="0"/>
              <a:t>- Adding more images for each class</a:t>
            </a:r>
          </a:p>
          <a:p>
            <a:r>
              <a:rPr lang="en-US" dirty="0"/>
              <a:t>-Classify more classes </a:t>
            </a:r>
          </a:p>
          <a:p>
            <a:r>
              <a:rPr lang="en-US" dirty="0"/>
              <a:t>-Build traffic sign detection model</a:t>
            </a:r>
          </a:p>
        </p:txBody>
      </p:sp>
      <p:pic>
        <p:nvPicPr>
          <p:cNvPr id="7" name="Picture 6" descr="A picture containing road, outdoor, photo, riding&#10;&#10;Description automatically generated">
            <a:extLst>
              <a:ext uri="{FF2B5EF4-FFF2-40B4-BE49-F238E27FC236}">
                <a16:creationId xmlns:a16="http://schemas.microsoft.com/office/drawing/2014/main" id="{04CC2494-AC2D-8C47-BEBA-C6BCF74F6940}"/>
              </a:ext>
            </a:extLst>
          </p:cNvPr>
          <p:cNvPicPr>
            <a:picLocks noChangeAspect="1"/>
          </p:cNvPicPr>
          <p:nvPr/>
        </p:nvPicPr>
        <p:blipFill>
          <a:blip r:embed="rId3"/>
          <a:stretch>
            <a:fillRect/>
          </a:stretch>
        </p:blipFill>
        <p:spPr>
          <a:xfrm>
            <a:off x="4667329" y="808861"/>
            <a:ext cx="7498167" cy="4392267"/>
          </a:xfrm>
          <a:prstGeom prst="rect">
            <a:avLst/>
          </a:prstGeom>
        </p:spPr>
      </p:pic>
    </p:spTree>
    <p:extLst>
      <p:ext uri="{BB962C8B-B14F-4D97-AF65-F5344CB8AC3E}">
        <p14:creationId xmlns:p14="http://schemas.microsoft.com/office/powerpoint/2010/main" val="182616617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title"/>
          </p:nvPr>
        </p:nvSpPr>
        <p:spPr>
          <a:xfrm>
            <a:off x="643467" y="643466"/>
            <a:ext cx="3933390" cy="4937287"/>
          </a:xfrm>
        </p:spPr>
        <p:txBody>
          <a:bodyPr anchor="ctr">
            <a:normAutofit/>
          </a:bodyPr>
          <a:lstStyle/>
          <a:p>
            <a:pPr algn="l"/>
            <a:r>
              <a:rPr lang="en-US" sz="4800">
                <a:solidFill>
                  <a:schemeClr val="tx1"/>
                </a:solidFill>
              </a:rPr>
              <a:t>Contents</a:t>
            </a:r>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3" name="Content Placeholder 2"/>
          <p:cNvSpPr>
            <a:spLocks noGrp="1"/>
          </p:cNvSpPr>
          <p:nvPr>
            <p:ph type="body" idx="1"/>
          </p:nvPr>
        </p:nvSpPr>
        <p:spPr>
          <a:xfrm>
            <a:off x="4955354" y="643466"/>
            <a:ext cx="6593180" cy="4937287"/>
          </a:xfrm>
        </p:spPr>
        <p:txBody>
          <a:bodyPr anchor="ctr">
            <a:normAutofit/>
          </a:bodyPr>
          <a:lstStyle/>
          <a:p>
            <a:r>
              <a:rPr lang="en-US" dirty="0"/>
              <a:t>Background and Scope of work</a:t>
            </a:r>
          </a:p>
          <a:p>
            <a:r>
              <a:rPr lang="en-US" dirty="0"/>
              <a:t>Dataset</a:t>
            </a:r>
          </a:p>
          <a:p>
            <a:r>
              <a:rPr lang="en-US" dirty="0"/>
              <a:t>EDA</a:t>
            </a:r>
          </a:p>
          <a:p>
            <a:r>
              <a:rPr lang="en-US" dirty="0"/>
              <a:t>Convolutional Neural Network (CNN)</a:t>
            </a:r>
          </a:p>
          <a:p>
            <a:r>
              <a:rPr lang="en-US" dirty="0"/>
              <a:t>Test model with real world images</a:t>
            </a:r>
          </a:p>
          <a:p>
            <a:r>
              <a:rPr lang="en-US" dirty="0"/>
              <a:t>Next steps</a:t>
            </a:r>
          </a:p>
        </p:txBody>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124861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title"/>
          </p:nvPr>
        </p:nvSpPr>
        <p:spPr>
          <a:xfrm>
            <a:off x="643467" y="643466"/>
            <a:ext cx="3933390" cy="4937287"/>
          </a:xfrm>
        </p:spPr>
        <p:txBody>
          <a:bodyPr anchor="ctr">
            <a:normAutofit/>
          </a:bodyPr>
          <a:lstStyle/>
          <a:p>
            <a:pPr algn="l"/>
            <a:r>
              <a:rPr lang="en-US" sz="4800" dirty="0"/>
              <a:t>Background and Scope of work</a:t>
            </a:r>
            <a:br>
              <a:rPr lang="en-US" sz="4800" dirty="0"/>
            </a:br>
            <a:endParaRPr lang="en-US" sz="4800" dirty="0">
              <a:solidFill>
                <a:schemeClr val="tx1"/>
              </a:solidFill>
            </a:endParaRPr>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3" name="Content Placeholder 2"/>
          <p:cNvSpPr>
            <a:spLocks noGrp="1"/>
          </p:cNvSpPr>
          <p:nvPr>
            <p:ph idx="1"/>
          </p:nvPr>
        </p:nvSpPr>
        <p:spPr>
          <a:xfrm>
            <a:off x="4955354" y="643466"/>
            <a:ext cx="6593180" cy="4937287"/>
          </a:xfrm>
        </p:spPr>
        <p:txBody>
          <a:bodyPr anchor="ctr">
            <a:normAutofit/>
          </a:bodyPr>
          <a:lstStyle/>
          <a:p>
            <a:r>
              <a:rPr lang="en-US" dirty="0"/>
              <a:t>Traffic signs provide critical information drivers, which in turn requires them to adjust their driving behavior to make sure they follow with whatever road regulation currently enforced. Autonomous vehicles must also recognize and understand traffic signs to follow abide by road legislation.</a:t>
            </a:r>
          </a:p>
          <a:p>
            <a:r>
              <a:rPr lang="en-US" dirty="0"/>
              <a:t>I will build a convolutional neural network to classify traffic signs</a:t>
            </a:r>
            <a:br>
              <a:rPr lang="en-US" dirty="0"/>
            </a:br>
            <a:endParaRPr lang="en-US" dirty="0"/>
          </a:p>
          <a:p>
            <a:endParaRPr lang="en-US" dirty="0"/>
          </a:p>
        </p:txBody>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315835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title"/>
          </p:nvPr>
        </p:nvSpPr>
        <p:spPr>
          <a:xfrm>
            <a:off x="622211" y="506313"/>
            <a:ext cx="3933390" cy="797737"/>
          </a:xfrm>
        </p:spPr>
        <p:txBody>
          <a:bodyPr anchor="ctr">
            <a:normAutofit/>
          </a:bodyPr>
          <a:lstStyle/>
          <a:p>
            <a:pPr algn="l"/>
            <a:r>
              <a:rPr lang="en-US" sz="4800" dirty="0">
                <a:solidFill>
                  <a:schemeClr val="tx1"/>
                </a:solidFill>
              </a:rPr>
              <a:t>Dataset</a:t>
            </a:r>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3" name="Content Placeholder 2"/>
          <p:cNvSpPr>
            <a:spLocks noGrp="1"/>
          </p:cNvSpPr>
          <p:nvPr>
            <p:ph idx="1"/>
          </p:nvPr>
        </p:nvSpPr>
        <p:spPr>
          <a:xfrm>
            <a:off x="622211" y="2608100"/>
            <a:ext cx="6593180" cy="1641799"/>
          </a:xfrm>
        </p:spPr>
        <p:txBody>
          <a:bodyPr anchor="ctr">
            <a:normAutofit lnSpcReduction="10000"/>
          </a:bodyPr>
          <a:lstStyle/>
          <a:p>
            <a:r>
              <a:rPr lang="en-US" dirty="0"/>
              <a:t>Download from Laboratory for Intelligent &amp; Safe Automobiles (LISA)</a:t>
            </a:r>
          </a:p>
          <a:p>
            <a:r>
              <a:rPr lang="en-US" dirty="0"/>
              <a:t>7840 </a:t>
            </a:r>
            <a:r>
              <a:rPr lang="en-US" dirty="0" err="1"/>
              <a:t>rgb</a:t>
            </a:r>
            <a:r>
              <a:rPr lang="en-US" dirty="0"/>
              <a:t> images-divided into 4 classes</a:t>
            </a:r>
          </a:p>
          <a:p>
            <a:r>
              <a:rPr lang="en-US" dirty="0"/>
              <a:t>Sign sizes from 6x6 to 168x168 pixels.</a:t>
            </a:r>
          </a:p>
        </p:txBody>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A picture containing table&#10;&#10;Description automatically generated">
            <a:extLst>
              <a:ext uri="{FF2B5EF4-FFF2-40B4-BE49-F238E27FC236}">
                <a16:creationId xmlns:a16="http://schemas.microsoft.com/office/drawing/2014/main" id="{C42248D9-6642-4241-BCA1-4A4E1859846A}"/>
              </a:ext>
            </a:extLst>
          </p:cNvPr>
          <p:cNvPicPr>
            <a:picLocks noChangeAspect="1"/>
          </p:cNvPicPr>
          <p:nvPr/>
        </p:nvPicPr>
        <p:blipFill>
          <a:blip r:embed="rId3"/>
          <a:stretch>
            <a:fillRect/>
          </a:stretch>
        </p:blipFill>
        <p:spPr>
          <a:xfrm>
            <a:off x="6296554" y="579887"/>
            <a:ext cx="5472451" cy="6131253"/>
          </a:xfrm>
          <a:prstGeom prst="rect">
            <a:avLst/>
          </a:prstGeom>
        </p:spPr>
      </p:pic>
    </p:spTree>
    <p:extLst>
      <p:ext uri="{BB962C8B-B14F-4D97-AF65-F5344CB8AC3E}">
        <p14:creationId xmlns:p14="http://schemas.microsoft.com/office/powerpoint/2010/main" val="104851424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42248D9-6642-4241-BCA1-4A4E1859846A}"/>
              </a:ext>
            </a:extLst>
          </p:cNvPr>
          <p:cNvPicPr>
            <a:picLocks noChangeAspect="1"/>
          </p:cNvPicPr>
          <p:nvPr/>
        </p:nvPicPr>
        <p:blipFill rotWithShape="1">
          <a:blip r:embed="rId3"/>
          <a:srcRect t="32328"/>
          <a:stretch/>
        </p:blipFill>
        <p:spPr>
          <a:xfrm>
            <a:off x="5851185" y="1972536"/>
            <a:ext cx="5472451" cy="3717272"/>
          </a:xfrm>
          <a:prstGeom prst="rect">
            <a:avLst/>
          </a:prstGeom>
        </p:spPr>
      </p:pic>
      <p:sp>
        <p:nvSpPr>
          <p:cNvPr id="12" name="Title 1">
            <a:extLst>
              <a:ext uri="{FF2B5EF4-FFF2-40B4-BE49-F238E27FC236}">
                <a16:creationId xmlns:a16="http://schemas.microsoft.com/office/drawing/2014/main" id="{017B2BAD-9AE4-4F4F-999F-119DC95ECB82}"/>
              </a:ext>
            </a:extLst>
          </p:cNvPr>
          <p:cNvSpPr>
            <a:spLocks noGrp="1"/>
          </p:cNvSpPr>
          <p:nvPr>
            <p:ph type="title"/>
          </p:nvPr>
        </p:nvSpPr>
        <p:spPr>
          <a:xfrm>
            <a:off x="714976" y="196690"/>
            <a:ext cx="2889615" cy="797737"/>
          </a:xfrm>
        </p:spPr>
        <p:txBody>
          <a:bodyPr anchor="ctr">
            <a:normAutofit/>
          </a:bodyPr>
          <a:lstStyle/>
          <a:p>
            <a:pPr algn="l"/>
            <a:r>
              <a:rPr lang="en-US" sz="4800" dirty="0">
                <a:solidFill>
                  <a:schemeClr val="tx1"/>
                </a:solidFill>
              </a:rPr>
              <a:t>EDA</a:t>
            </a:r>
          </a:p>
        </p:txBody>
      </p:sp>
      <p:pic>
        <p:nvPicPr>
          <p:cNvPr id="14" name="Picture 13">
            <a:extLst>
              <a:ext uri="{FF2B5EF4-FFF2-40B4-BE49-F238E27FC236}">
                <a16:creationId xmlns:a16="http://schemas.microsoft.com/office/drawing/2014/main" id="{A0BA4409-E26C-5A4E-AAF3-F2010E051E5E}"/>
              </a:ext>
            </a:extLst>
          </p:cNvPr>
          <p:cNvPicPr>
            <a:picLocks noChangeAspect="1"/>
          </p:cNvPicPr>
          <p:nvPr/>
        </p:nvPicPr>
        <p:blipFill>
          <a:blip r:embed="rId4"/>
          <a:srcRect/>
          <a:stretch/>
        </p:blipFill>
        <p:spPr>
          <a:xfrm>
            <a:off x="189367" y="1972537"/>
            <a:ext cx="5472451" cy="3717271"/>
          </a:xfrm>
          <a:prstGeom prst="rect">
            <a:avLst/>
          </a:prstGeom>
        </p:spPr>
      </p:pic>
    </p:spTree>
    <p:extLst>
      <p:ext uri="{BB962C8B-B14F-4D97-AF65-F5344CB8AC3E}">
        <p14:creationId xmlns:p14="http://schemas.microsoft.com/office/powerpoint/2010/main" val="25039395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017B2BAD-9AE4-4F4F-999F-119DC95ECB82}"/>
              </a:ext>
            </a:extLst>
          </p:cNvPr>
          <p:cNvSpPr>
            <a:spLocks noGrp="1"/>
          </p:cNvSpPr>
          <p:nvPr>
            <p:ph type="title"/>
          </p:nvPr>
        </p:nvSpPr>
        <p:spPr>
          <a:xfrm>
            <a:off x="803092" y="643466"/>
            <a:ext cx="2889615" cy="797737"/>
          </a:xfrm>
        </p:spPr>
        <p:txBody>
          <a:bodyPr anchor="ctr">
            <a:normAutofit fontScale="90000"/>
          </a:bodyPr>
          <a:lstStyle/>
          <a:p>
            <a:pPr algn="l"/>
            <a:r>
              <a:rPr lang="en-US" sz="4800" dirty="0">
                <a:solidFill>
                  <a:schemeClr val="tx1"/>
                </a:solidFill>
              </a:rPr>
              <a:t>Create training data set</a:t>
            </a:r>
          </a:p>
        </p:txBody>
      </p:sp>
      <p:sp>
        <p:nvSpPr>
          <p:cNvPr id="8" name="Content Placeholder 2">
            <a:extLst>
              <a:ext uri="{FF2B5EF4-FFF2-40B4-BE49-F238E27FC236}">
                <a16:creationId xmlns:a16="http://schemas.microsoft.com/office/drawing/2014/main" id="{B05CD125-C78D-1B40-8997-9E22E55F41D0}"/>
              </a:ext>
            </a:extLst>
          </p:cNvPr>
          <p:cNvSpPr>
            <a:spLocks noGrp="1"/>
          </p:cNvSpPr>
          <p:nvPr>
            <p:ph idx="1"/>
          </p:nvPr>
        </p:nvSpPr>
        <p:spPr>
          <a:xfrm>
            <a:off x="622211" y="2608100"/>
            <a:ext cx="6593180" cy="1641799"/>
          </a:xfrm>
        </p:spPr>
        <p:txBody>
          <a:bodyPr anchor="ctr">
            <a:normAutofit/>
          </a:bodyPr>
          <a:lstStyle/>
          <a:p>
            <a:r>
              <a:rPr lang="en-US" dirty="0"/>
              <a:t>Rescale images to 32 x 32 x 1 (grayscale) </a:t>
            </a:r>
          </a:p>
          <a:p>
            <a:r>
              <a:rPr lang="en-US" dirty="0"/>
              <a:t>Split dataset into 80/20 train-</a:t>
            </a:r>
            <a:r>
              <a:rPr lang="en-US" dirty="0" err="1"/>
              <a:t>validatation</a:t>
            </a:r>
            <a:endParaRPr lang="en-US" dirty="0"/>
          </a:p>
          <a:p>
            <a:r>
              <a:rPr lang="en-US" dirty="0"/>
              <a:t>Batch size = 32</a:t>
            </a:r>
          </a:p>
        </p:txBody>
      </p:sp>
      <p:pic>
        <p:nvPicPr>
          <p:cNvPr id="10" name="Picture 9">
            <a:extLst>
              <a:ext uri="{FF2B5EF4-FFF2-40B4-BE49-F238E27FC236}">
                <a16:creationId xmlns:a16="http://schemas.microsoft.com/office/drawing/2014/main" id="{92862EA2-5EE0-8F41-9B13-DA0CBFCB06EE}"/>
              </a:ext>
            </a:extLst>
          </p:cNvPr>
          <p:cNvPicPr>
            <a:picLocks noChangeAspect="1"/>
          </p:cNvPicPr>
          <p:nvPr/>
        </p:nvPicPr>
        <p:blipFill>
          <a:blip r:embed="rId3"/>
          <a:srcRect/>
          <a:stretch/>
        </p:blipFill>
        <p:spPr>
          <a:xfrm>
            <a:off x="6012499" y="478840"/>
            <a:ext cx="5149822" cy="5210968"/>
          </a:xfrm>
          <a:prstGeom prst="rect">
            <a:avLst/>
          </a:prstGeom>
        </p:spPr>
      </p:pic>
    </p:spTree>
    <p:extLst>
      <p:ext uri="{BB962C8B-B14F-4D97-AF65-F5344CB8AC3E}">
        <p14:creationId xmlns:p14="http://schemas.microsoft.com/office/powerpoint/2010/main" val="380587983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title"/>
          </p:nvPr>
        </p:nvSpPr>
        <p:spPr>
          <a:xfrm>
            <a:off x="714976" y="310346"/>
            <a:ext cx="3933390" cy="2347218"/>
          </a:xfrm>
        </p:spPr>
        <p:txBody>
          <a:bodyPr anchor="ctr">
            <a:normAutofit/>
          </a:bodyPr>
          <a:lstStyle/>
          <a:p>
            <a:pPr algn="l"/>
            <a:r>
              <a:rPr lang="en-US" sz="4100" dirty="0">
                <a:solidFill>
                  <a:schemeClr val="tx1"/>
                </a:solidFill>
              </a:rPr>
              <a:t>Build convolution neural network CNN</a:t>
            </a:r>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3" name="Content Placeholder 2"/>
          <p:cNvSpPr>
            <a:spLocks noGrp="1"/>
          </p:cNvSpPr>
          <p:nvPr>
            <p:ph idx="1"/>
          </p:nvPr>
        </p:nvSpPr>
        <p:spPr>
          <a:xfrm>
            <a:off x="5123593" y="467115"/>
            <a:ext cx="6593180" cy="995501"/>
          </a:xfrm>
        </p:spPr>
        <p:txBody>
          <a:bodyPr anchor="ctr">
            <a:normAutofit/>
          </a:bodyPr>
          <a:lstStyle/>
          <a:p>
            <a:r>
              <a:rPr lang="en-US" dirty="0"/>
              <a:t>-Normalize dataset before train model</a:t>
            </a:r>
          </a:p>
          <a:p>
            <a:r>
              <a:rPr lang="en-US" dirty="0"/>
              <a:t>- CNN-3 layers  </a:t>
            </a:r>
          </a:p>
        </p:txBody>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Diagram&#10;&#10;Description automatically generated">
            <a:extLst>
              <a:ext uri="{FF2B5EF4-FFF2-40B4-BE49-F238E27FC236}">
                <a16:creationId xmlns:a16="http://schemas.microsoft.com/office/drawing/2014/main" id="{CCBE65B4-C4AA-C842-89BE-94196866DEC9}"/>
              </a:ext>
            </a:extLst>
          </p:cNvPr>
          <p:cNvPicPr>
            <a:picLocks noChangeAspect="1"/>
          </p:cNvPicPr>
          <p:nvPr/>
        </p:nvPicPr>
        <p:blipFill>
          <a:blip r:embed="rId3"/>
          <a:stretch>
            <a:fillRect/>
          </a:stretch>
        </p:blipFill>
        <p:spPr>
          <a:xfrm>
            <a:off x="583737" y="2807119"/>
            <a:ext cx="10800522" cy="3048648"/>
          </a:xfrm>
          <a:prstGeom prst="rect">
            <a:avLst/>
          </a:prstGeom>
        </p:spPr>
      </p:pic>
      <p:sp>
        <p:nvSpPr>
          <p:cNvPr id="6" name="TextBox 5">
            <a:extLst>
              <a:ext uri="{FF2B5EF4-FFF2-40B4-BE49-F238E27FC236}">
                <a16:creationId xmlns:a16="http://schemas.microsoft.com/office/drawing/2014/main" id="{8878A017-EDD6-0D46-BBAD-2D9C71E511C7}"/>
              </a:ext>
            </a:extLst>
          </p:cNvPr>
          <p:cNvSpPr txBox="1"/>
          <p:nvPr/>
        </p:nvSpPr>
        <p:spPr>
          <a:xfrm>
            <a:off x="3785123" y="5486435"/>
            <a:ext cx="6140755" cy="369332"/>
          </a:xfrm>
          <a:prstGeom prst="rect">
            <a:avLst/>
          </a:prstGeom>
          <a:noFill/>
        </p:spPr>
        <p:txBody>
          <a:bodyPr wrap="square" rtlCol="0">
            <a:spAutoFit/>
          </a:bodyPr>
          <a:lstStyle/>
          <a:p>
            <a:r>
              <a:rPr lang="en-US" dirty="0">
                <a:solidFill>
                  <a:schemeClr val="bg1"/>
                </a:solidFill>
              </a:rPr>
              <a:t> architecture proposed is inspired from Yann Le </a:t>
            </a:r>
            <a:r>
              <a:rPr lang="en-US" dirty="0" err="1">
                <a:solidFill>
                  <a:schemeClr val="bg1"/>
                </a:solidFill>
              </a:rPr>
              <a:t>Cun’s</a:t>
            </a:r>
            <a:r>
              <a:rPr lang="en-US" dirty="0">
                <a:solidFill>
                  <a:schemeClr val="bg1"/>
                </a:solidFill>
              </a:rPr>
              <a:t> </a:t>
            </a:r>
            <a:r>
              <a:rPr lang="en-US" u="sng" dirty="0">
                <a:solidFill>
                  <a:schemeClr val="bg1"/>
                </a:solidFill>
                <a:hlinkClick r:id="rId4">
                  <a:extLst>
                    <a:ext uri="{A12FA001-AC4F-418D-AE19-62706E023703}">
                      <ahyp:hlinkClr xmlns:ahyp="http://schemas.microsoft.com/office/drawing/2018/hyperlinkcolor" val="tx"/>
                    </a:ext>
                  </a:extLst>
                </a:hlinkClick>
              </a:rPr>
              <a:t>paper</a:t>
            </a:r>
            <a:r>
              <a:rPr lang="en-US" dirty="0">
                <a:solidFill>
                  <a:schemeClr val="bg1"/>
                </a:solidFill>
              </a:rPr>
              <a:t> </a:t>
            </a:r>
          </a:p>
        </p:txBody>
      </p:sp>
    </p:spTree>
    <p:extLst>
      <p:ext uri="{BB962C8B-B14F-4D97-AF65-F5344CB8AC3E}">
        <p14:creationId xmlns:p14="http://schemas.microsoft.com/office/powerpoint/2010/main" val="145443292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212883E-84C3-42AD-B34A-4D24982515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srcRect/>
          <a:stretch/>
        </p:blipFill>
        <p:spPr>
          <a:xfrm>
            <a:off x="1551904" y="237181"/>
            <a:ext cx="8316796" cy="4560087"/>
          </a:xfrm>
          <a:prstGeom prst="rect">
            <a:avLst/>
          </a:prstGeom>
        </p:spPr>
      </p:pic>
      <p:cxnSp>
        <p:nvCxnSpPr>
          <p:cNvPr id="13" name="Straight Connector 12">
            <a:extLst>
              <a:ext uri="{FF2B5EF4-FFF2-40B4-BE49-F238E27FC236}">
                <a16:creationId xmlns:a16="http://schemas.microsoft.com/office/drawing/2014/main" id="{25A28D78-0305-4DA2-A78C-EF9ADD3663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7543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5" name="Freeform 6">
            <a:extLst>
              <a:ext uri="{FF2B5EF4-FFF2-40B4-BE49-F238E27FC236}">
                <a16:creationId xmlns:a16="http://schemas.microsoft.com/office/drawing/2014/main" id="{DC5B7347-E281-4E2C-A95E-6A4A263156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Tree>
    <p:extLst>
      <p:ext uri="{BB962C8B-B14F-4D97-AF65-F5344CB8AC3E}">
        <p14:creationId xmlns:p14="http://schemas.microsoft.com/office/powerpoint/2010/main" val="2247345254"/>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18B0F80-1C8E-49FA-9B66-C9285753E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title"/>
          </p:nvPr>
        </p:nvSpPr>
        <p:spPr>
          <a:xfrm>
            <a:off x="535582" y="-668247"/>
            <a:ext cx="3933390" cy="4937287"/>
          </a:xfrm>
        </p:spPr>
        <p:txBody>
          <a:bodyPr anchor="ctr">
            <a:normAutofit/>
          </a:bodyPr>
          <a:lstStyle/>
          <a:p>
            <a:pPr algn="l"/>
            <a:r>
              <a:rPr lang="en-US" sz="4800" dirty="0">
                <a:solidFill>
                  <a:schemeClr val="tx1"/>
                </a:solidFill>
              </a:rPr>
              <a:t>Test model with real world images</a:t>
            </a:r>
          </a:p>
        </p:txBody>
      </p:sp>
      <p:sp>
        <p:nvSpPr>
          <p:cNvPr id="11" name="Freeform 6">
            <a:extLst>
              <a:ext uri="{FF2B5EF4-FFF2-40B4-BE49-F238E27FC236}">
                <a16:creationId xmlns:a16="http://schemas.microsoft.com/office/drawing/2014/main" id="{CEF2B853-4083-4B70-AC2A-F79D808093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643466"/>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3" name="Content Placeholder 2"/>
          <p:cNvSpPr>
            <a:spLocks noGrp="1"/>
          </p:cNvSpPr>
          <p:nvPr>
            <p:ph type="body" idx="1"/>
          </p:nvPr>
        </p:nvSpPr>
        <p:spPr>
          <a:xfrm>
            <a:off x="4955354" y="643466"/>
            <a:ext cx="6593180" cy="4937287"/>
          </a:xfrm>
        </p:spPr>
        <p:txBody>
          <a:bodyPr anchor="ctr">
            <a:normAutofit/>
          </a:bodyPr>
          <a:lstStyle/>
          <a:p>
            <a:endParaRPr dirty="0"/>
          </a:p>
        </p:txBody>
      </p:sp>
      <p:cxnSp>
        <p:nvCxnSpPr>
          <p:cNvPr id="13" name="Straight Connector 12">
            <a:extLst>
              <a:ext uri="{FF2B5EF4-FFF2-40B4-BE49-F238E27FC236}">
                <a16:creationId xmlns:a16="http://schemas.microsoft.com/office/drawing/2014/main" id="{D434EAAF-BF44-4CCC-84D4-105F3370AF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Graphical user interface, text, application&#10;&#10;Description automatically generated">
            <a:extLst>
              <a:ext uri="{FF2B5EF4-FFF2-40B4-BE49-F238E27FC236}">
                <a16:creationId xmlns:a16="http://schemas.microsoft.com/office/drawing/2014/main" id="{9C1DEF15-62EE-7E4D-BA51-7D4DE3B1DFDA}"/>
              </a:ext>
            </a:extLst>
          </p:cNvPr>
          <p:cNvPicPr>
            <a:picLocks noChangeAspect="1"/>
          </p:cNvPicPr>
          <p:nvPr/>
        </p:nvPicPr>
        <p:blipFill>
          <a:blip r:embed="rId2"/>
          <a:stretch>
            <a:fillRect/>
          </a:stretch>
        </p:blipFill>
        <p:spPr>
          <a:xfrm>
            <a:off x="4140033" y="643466"/>
            <a:ext cx="7773671" cy="5189523"/>
          </a:xfrm>
          <a:prstGeom prst="rect">
            <a:avLst/>
          </a:prstGeom>
        </p:spPr>
      </p:pic>
      <p:sp>
        <p:nvSpPr>
          <p:cNvPr id="12" name="TextBox 11">
            <a:extLst>
              <a:ext uri="{FF2B5EF4-FFF2-40B4-BE49-F238E27FC236}">
                <a16:creationId xmlns:a16="http://schemas.microsoft.com/office/drawing/2014/main" id="{33B88912-C5B2-9248-B43F-35CE74BA9693}"/>
              </a:ext>
            </a:extLst>
          </p:cNvPr>
          <p:cNvSpPr txBox="1"/>
          <p:nvPr/>
        </p:nvSpPr>
        <p:spPr>
          <a:xfrm>
            <a:off x="755374" y="3975652"/>
            <a:ext cx="2478156" cy="1477328"/>
          </a:xfrm>
          <a:prstGeom prst="rect">
            <a:avLst/>
          </a:prstGeom>
          <a:noFill/>
        </p:spPr>
        <p:txBody>
          <a:bodyPr wrap="square" rtlCol="0">
            <a:spAutoFit/>
          </a:bodyPr>
          <a:lstStyle/>
          <a:p>
            <a:r>
              <a:rPr lang="en-US" dirty="0"/>
              <a:t>80 pre-cropped images :</a:t>
            </a:r>
            <a:r>
              <a:rPr lang="en-US" dirty="0" err="1"/>
              <a:t>somes</a:t>
            </a:r>
            <a:r>
              <a:rPr lang="en-US" dirty="0"/>
              <a:t> are taken by personal phone , others are downloaded from google</a:t>
            </a:r>
          </a:p>
        </p:txBody>
      </p:sp>
    </p:spTree>
    <p:extLst>
      <p:ext uri="{BB962C8B-B14F-4D97-AF65-F5344CB8AC3E}">
        <p14:creationId xmlns:p14="http://schemas.microsoft.com/office/powerpoint/2010/main" val="397155907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ECD25A4C-D97E-4C12-84B1-63580BFFAE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Headlines</Template>
  <TotalTime>10129</TotalTime>
  <Words>439</Words>
  <Application>Microsoft Macintosh PowerPoint</Application>
  <PresentationFormat>Widescreen</PresentationFormat>
  <Paragraphs>98</Paragraphs>
  <Slides>13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Century Schoolbook</vt:lpstr>
      <vt:lpstr>Corbel</vt:lpstr>
      <vt:lpstr>Headlines</vt:lpstr>
      <vt:lpstr>Road signs in the United States Classification</vt:lpstr>
      <vt:lpstr>Contents</vt:lpstr>
      <vt:lpstr>Background and Scope of work </vt:lpstr>
      <vt:lpstr>Dataset</vt:lpstr>
      <vt:lpstr>EDA</vt:lpstr>
      <vt:lpstr>Create training data set</vt:lpstr>
      <vt:lpstr>Build convolution neural network CNN</vt:lpstr>
      <vt:lpstr>PowerPoint Presentation</vt:lpstr>
      <vt:lpstr>Test model with real world images</vt:lpstr>
      <vt:lpstr>Test model with real world images</vt:lpstr>
      <vt:lpstr>Transfer learning</vt:lpstr>
      <vt:lpstr>Transfer learning</vt:lpstr>
      <vt:lpstr>Next steps: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Here's your outline to get started</dc:title>
  <dc:creator>Dung Quach</dc:creator>
  <cp:lastModifiedBy>Dung Quach</cp:lastModifiedBy>
  <cp:revision>20</cp:revision>
  <dcterms:created xsi:type="dcterms:W3CDTF">2020-12-04T18:50:37Z</dcterms:created>
  <dcterms:modified xsi:type="dcterms:W3CDTF">2021-01-14T20:47:16Z</dcterms:modified>
</cp:coreProperties>
</file>

<file path=docProps/thumbnail.jpeg>
</file>